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2"/>
  </p:notesMasterIdLst>
  <p:sldIdLst>
    <p:sldId id="256" r:id="rId2"/>
    <p:sldId id="310" r:id="rId3"/>
    <p:sldId id="290" r:id="rId4"/>
    <p:sldId id="325" r:id="rId5"/>
    <p:sldId id="346" r:id="rId6"/>
    <p:sldId id="347" r:id="rId7"/>
    <p:sldId id="355" r:id="rId8"/>
    <p:sldId id="356" r:id="rId9"/>
    <p:sldId id="357" r:id="rId10"/>
    <p:sldId id="358" r:id="rId11"/>
    <p:sldId id="349" r:id="rId12"/>
    <p:sldId id="348" r:id="rId13"/>
    <p:sldId id="350" r:id="rId14"/>
    <p:sldId id="352" r:id="rId15"/>
    <p:sldId id="353" r:id="rId16"/>
    <p:sldId id="354" r:id="rId17"/>
    <p:sldId id="359" r:id="rId18"/>
    <p:sldId id="341" r:id="rId19"/>
    <p:sldId id="361" r:id="rId20"/>
    <p:sldId id="258" r:id="rId21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  <a:srgbClr val="0279D3"/>
    <a:srgbClr val="BB4E4B"/>
    <a:srgbClr val="000000"/>
    <a:srgbClr val="263238"/>
    <a:srgbClr val="FFCF98"/>
    <a:srgbClr val="232F35"/>
    <a:srgbClr val="3F666A"/>
    <a:srgbClr val="255072"/>
    <a:srgbClr val="BE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AF096-EBA4-4949-8031-9A61186B09C1}" v="10" dt="2023-04-29T16:48:02.275"/>
    <p1510:client id="{B06FDE1C-CED0-42C3-BA6F-988DC5EB33A5}" v="7" dt="2023-04-29T16:54:57.239"/>
  </p1510:revLst>
</p1510:revInfo>
</file>

<file path=ppt/tableStyles.xml><?xml version="1.0" encoding="utf-8"?>
<a:tblStyleLst xmlns:a="http://schemas.openxmlformats.org/drawingml/2006/main" def="{58A9CC33-BF2B-4A8C-B225-2B59882A0213}">
  <a:tblStyle styleId="{58A9CC33-BF2B-4A8C-B225-2B59882A0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4471" autoAdjust="0"/>
  </p:normalViewPr>
  <p:slideViewPr>
    <p:cSldViewPr snapToGrid="0">
      <p:cViewPr varScale="1">
        <p:scale>
          <a:sx n="127" d="100"/>
          <a:sy n="127" d="100"/>
        </p:scale>
        <p:origin x="12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27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00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433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9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839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43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46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85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3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19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484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9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0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96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94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00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35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75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73" r:id="rId6"/>
    <p:sldLayoutId id="2147483675" r:id="rId7"/>
    <p:sldLayoutId id="2147483684" r:id="rId8"/>
    <p:sldLayoutId id="2147483688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817260" y="1147948"/>
            <a:ext cx="546991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리눅스 </a:t>
            </a:r>
            <a:r>
              <a:rPr lang="ko-KR" altLang="en-US" sz="4400" b="1" dirty="0" err="1"/>
              <a:t>튜터링</a:t>
            </a:r>
            <a:endParaRPr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55CF7-A0C4-7D1D-D901-554FEA3C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0"/>
          <a:stretch/>
        </p:blipFill>
        <p:spPr>
          <a:xfrm>
            <a:off x="845821" y="1477956"/>
            <a:ext cx="3360420" cy="282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C117E-8AAC-142F-5F9D-0BC2B481CF80}"/>
              </a:ext>
            </a:extLst>
          </p:cNvPr>
          <p:cNvSpPr/>
          <p:nvPr/>
        </p:nvSpPr>
        <p:spPr>
          <a:xfrm>
            <a:off x="967740" y="3042669"/>
            <a:ext cx="5715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C9AE4E-96FF-8CB3-A8DF-4FC207DB45DD}"/>
              </a:ext>
            </a:extLst>
          </p:cNvPr>
          <p:cNvSpPr/>
          <p:nvPr/>
        </p:nvSpPr>
        <p:spPr>
          <a:xfrm>
            <a:off x="4206241" y="2750751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27BE8-D8CC-6328-4942-6F8805DD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1609101"/>
            <a:ext cx="3663494" cy="26943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0AFD5-E976-1894-4BFD-CCC9DCFCE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59" y="1096268"/>
            <a:ext cx="5473100" cy="389280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F2B115-E0FD-23C1-9550-984160568CC5}"/>
              </a:ext>
            </a:extLst>
          </p:cNvPr>
          <p:cNvSpPr/>
          <p:nvPr/>
        </p:nvSpPr>
        <p:spPr>
          <a:xfrm rot="18208870">
            <a:off x="3269287" y="2955822"/>
            <a:ext cx="402956" cy="7516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B9B72-4B2F-B7D7-23CF-2ED9F88E013E}"/>
              </a:ext>
            </a:extLst>
          </p:cNvPr>
          <p:cNvSpPr/>
          <p:nvPr/>
        </p:nvSpPr>
        <p:spPr>
          <a:xfrm>
            <a:off x="3811905" y="3604482"/>
            <a:ext cx="20539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C7BF0-DDE4-AFD5-AF58-45C33ACE83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44"/>
          <a:stretch/>
        </p:blipFill>
        <p:spPr>
          <a:xfrm>
            <a:off x="1432639" y="1096268"/>
            <a:ext cx="5617738" cy="4016372"/>
          </a:xfrm>
          <a:prstGeom prst="rect">
            <a:avLst/>
          </a:prstGeom>
        </p:spPr>
      </p:pic>
      <p:sp>
        <p:nvSpPr>
          <p:cNvPr id="11" name="Google Shape;877;p44">
            <a:extLst>
              <a:ext uri="{FF2B5EF4-FFF2-40B4-BE49-F238E27FC236}">
                <a16:creationId xmlns:a16="http://schemas.microsoft.com/office/drawing/2014/main" id="{6A8747E4-E7DA-66F5-2AD0-B9A9DB4C144E}"/>
              </a:ext>
            </a:extLst>
          </p:cNvPr>
          <p:cNvSpPr txBox="1">
            <a:spLocks/>
          </p:cNvSpPr>
          <p:nvPr/>
        </p:nvSpPr>
        <p:spPr>
          <a:xfrm>
            <a:off x="3564893" y="3609413"/>
            <a:ext cx="6580952" cy="10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외적으로 </a:t>
            </a:r>
            <a:r>
              <a:rPr lang="ko-KR" altLang="en-US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궁금한건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직접 여기서 찾으세요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7761183-2F55-D77B-62A0-1A9D911B165E}"/>
              </a:ext>
            </a:extLst>
          </p:cNvPr>
          <p:cNvSpPr/>
          <p:nvPr/>
        </p:nvSpPr>
        <p:spPr>
          <a:xfrm>
            <a:off x="3451545" y="3753223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1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Bash </a:t>
            </a:r>
            <a:r>
              <a:rPr lang="ko-KR" altLang="en-US" sz="3600" b="1" dirty="0"/>
              <a:t>시작 과정</a:t>
            </a:r>
            <a:endParaRPr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1815C-9A09-3B39-A5E6-589B0059E03C}"/>
              </a:ext>
            </a:extLst>
          </p:cNvPr>
          <p:cNvSpPr/>
          <p:nvPr/>
        </p:nvSpPr>
        <p:spPr>
          <a:xfrm>
            <a:off x="1528522" y="1267386"/>
            <a:ext cx="1771770" cy="389748"/>
          </a:xfrm>
          <a:prstGeom prst="rect">
            <a:avLst/>
          </a:prstGeom>
          <a:solidFill>
            <a:srgbClr val="0279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/</a:t>
            </a:r>
            <a:r>
              <a:rPr lang="en-US" altLang="ko-KR" sz="1800" b="1" dirty="0" err="1"/>
              <a:t>etc</a:t>
            </a:r>
            <a:r>
              <a:rPr lang="en-US" altLang="ko-KR" sz="1800" b="1" dirty="0"/>
              <a:t>/profile</a:t>
            </a:r>
            <a:endParaRPr lang="ko-KR" altLang="en-US" sz="1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B8FA07-F56E-E9A8-AD00-6FD37E64D8B1}"/>
              </a:ext>
            </a:extLst>
          </p:cNvPr>
          <p:cNvSpPr/>
          <p:nvPr/>
        </p:nvSpPr>
        <p:spPr>
          <a:xfrm>
            <a:off x="1528522" y="2616379"/>
            <a:ext cx="1771770" cy="3897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~/</a:t>
            </a:r>
            <a:r>
              <a:rPr lang="en-US" altLang="ko-KR" sz="1800" b="1" dirty="0" err="1"/>
              <a:t>bash_profile</a:t>
            </a:r>
            <a:endParaRPr lang="ko-KR" altLang="en-US" sz="1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805AD-CF03-A7C2-9A9E-EC899EFAB0A9}"/>
              </a:ext>
            </a:extLst>
          </p:cNvPr>
          <p:cNvSpPr/>
          <p:nvPr/>
        </p:nvSpPr>
        <p:spPr>
          <a:xfrm>
            <a:off x="1528521" y="3290875"/>
            <a:ext cx="1771770" cy="389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~/.</a:t>
            </a:r>
            <a:r>
              <a:rPr lang="en-US" altLang="ko-KR" sz="1800" b="1" dirty="0" err="1"/>
              <a:t>bashrc</a:t>
            </a:r>
            <a:endParaRPr lang="ko-KR" altLang="en-US" sz="1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52AFE2-A548-7C58-B129-0EB66B6B3E2F}"/>
              </a:ext>
            </a:extLst>
          </p:cNvPr>
          <p:cNvSpPr/>
          <p:nvPr/>
        </p:nvSpPr>
        <p:spPr>
          <a:xfrm>
            <a:off x="1528521" y="1941882"/>
            <a:ext cx="1771771" cy="389749"/>
          </a:xfrm>
          <a:prstGeom prst="rect">
            <a:avLst/>
          </a:prstGeom>
          <a:solidFill>
            <a:srgbClr val="0279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/</a:t>
            </a:r>
            <a:r>
              <a:rPr lang="en-US" altLang="ko-KR" sz="1800" b="1" dirty="0" err="1"/>
              <a:t>etc</a:t>
            </a:r>
            <a:r>
              <a:rPr lang="en-US" altLang="ko-KR" sz="1800" b="1" dirty="0"/>
              <a:t>/</a:t>
            </a:r>
            <a:r>
              <a:rPr lang="en-US" altLang="ko-KR" sz="1800" b="1" dirty="0" err="1"/>
              <a:t>bashrc</a:t>
            </a:r>
            <a:endParaRPr lang="ko-KR" altLang="en-US" sz="1800" b="1" dirty="0"/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33CD161D-5434-6859-4305-2B1D559C2787}"/>
              </a:ext>
            </a:extLst>
          </p:cNvPr>
          <p:cNvSpPr/>
          <p:nvPr/>
        </p:nvSpPr>
        <p:spPr>
          <a:xfrm>
            <a:off x="2353139" y="1701211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0328F6-7C56-A806-68D2-2B9791F055DE}"/>
              </a:ext>
            </a:extLst>
          </p:cNvPr>
          <p:cNvSpPr/>
          <p:nvPr/>
        </p:nvSpPr>
        <p:spPr>
          <a:xfrm>
            <a:off x="1528521" y="3965373"/>
            <a:ext cx="1771770" cy="389749"/>
          </a:xfrm>
          <a:prstGeom prst="rect">
            <a:avLst/>
          </a:prstGeom>
          <a:solidFill>
            <a:srgbClr val="BB4E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 쉘 프롬프트</a:t>
            </a:r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91795B44-7C02-8A3B-560F-0915A8A347DA}"/>
              </a:ext>
            </a:extLst>
          </p:cNvPr>
          <p:cNvSpPr/>
          <p:nvPr/>
        </p:nvSpPr>
        <p:spPr>
          <a:xfrm>
            <a:off x="2353138" y="2388141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41410A4E-CA2B-DE9F-AC70-73580B96959E}"/>
              </a:ext>
            </a:extLst>
          </p:cNvPr>
          <p:cNvSpPr/>
          <p:nvPr/>
        </p:nvSpPr>
        <p:spPr>
          <a:xfrm>
            <a:off x="2353137" y="3063189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84DDCC33-BB06-D041-643C-1AE9D756ED80}"/>
              </a:ext>
            </a:extLst>
          </p:cNvPr>
          <p:cNvSpPr/>
          <p:nvPr/>
        </p:nvSpPr>
        <p:spPr>
          <a:xfrm>
            <a:off x="2353136" y="3691928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77;p44">
            <a:extLst>
              <a:ext uri="{FF2B5EF4-FFF2-40B4-BE49-F238E27FC236}">
                <a16:creationId xmlns:a16="http://schemas.microsoft.com/office/drawing/2014/main" id="{79BB9E07-56AC-337F-9711-4A970DCBD10F}"/>
              </a:ext>
            </a:extLst>
          </p:cNvPr>
          <p:cNvSpPr txBox="1">
            <a:spLocks/>
          </p:cNvSpPr>
          <p:nvPr/>
        </p:nvSpPr>
        <p:spPr>
          <a:xfrm>
            <a:off x="4111437" y="1274943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사용자에게 적용되는 환경 설정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프로그램 지정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D3EB180-17B6-8C5E-7176-76111D38AA18}"/>
              </a:ext>
            </a:extLst>
          </p:cNvPr>
          <p:cNvSpPr/>
          <p:nvPr/>
        </p:nvSpPr>
        <p:spPr>
          <a:xfrm>
            <a:off x="3513960" y="1333844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0" name="Google Shape;877;p44">
            <a:extLst>
              <a:ext uri="{FF2B5EF4-FFF2-40B4-BE49-F238E27FC236}">
                <a16:creationId xmlns:a16="http://schemas.microsoft.com/office/drawing/2014/main" id="{D16DDBF1-D405-0180-467E-F536A267E184}"/>
              </a:ext>
            </a:extLst>
          </p:cNvPr>
          <p:cNvSpPr txBox="1">
            <a:spLocks/>
          </p:cNvSpPr>
          <p:nvPr/>
        </p:nvSpPr>
        <p:spPr>
          <a:xfrm>
            <a:off x="4111437" y="1914352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사용자에게 적용되는 별명과 함수들을 정의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4E46864-E759-9EFC-D476-A34EF95D5CA3}"/>
              </a:ext>
            </a:extLst>
          </p:cNvPr>
          <p:cNvSpPr/>
          <p:nvPr/>
        </p:nvSpPr>
        <p:spPr>
          <a:xfrm>
            <a:off x="3513960" y="1973253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2" name="Google Shape;877;p44">
            <a:extLst>
              <a:ext uri="{FF2B5EF4-FFF2-40B4-BE49-F238E27FC236}">
                <a16:creationId xmlns:a16="http://schemas.microsoft.com/office/drawing/2014/main" id="{8EBA6286-7933-51B8-FCE4-4F81A61EBAC6}"/>
              </a:ext>
            </a:extLst>
          </p:cNvPr>
          <p:cNvSpPr txBox="1">
            <a:spLocks/>
          </p:cNvSpPr>
          <p:nvPr/>
        </p:nvSpPr>
        <p:spPr>
          <a:xfrm>
            <a:off x="4111437" y="2582412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사용자들을 위한 환경을 설정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프로그램 지정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8AF0CF2-1B60-C3C8-D09A-803D316955C9}"/>
              </a:ext>
            </a:extLst>
          </p:cNvPr>
          <p:cNvSpPr/>
          <p:nvPr/>
        </p:nvSpPr>
        <p:spPr>
          <a:xfrm>
            <a:off x="3513960" y="2641313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4" name="Google Shape;877;p44">
            <a:extLst>
              <a:ext uri="{FF2B5EF4-FFF2-40B4-BE49-F238E27FC236}">
                <a16:creationId xmlns:a16="http://schemas.microsoft.com/office/drawing/2014/main" id="{867D203D-8A7C-7AC5-3B7B-241B295324B8}"/>
              </a:ext>
            </a:extLst>
          </p:cNvPr>
          <p:cNvSpPr txBox="1">
            <a:spLocks/>
          </p:cNvSpPr>
          <p:nvPr/>
        </p:nvSpPr>
        <p:spPr>
          <a:xfrm>
            <a:off x="4111437" y="3313063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사용자들을 위한 별명과 함수들을 정의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286C153-A41E-8C1E-A935-98659D236128}"/>
              </a:ext>
            </a:extLst>
          </p:cNvPr>
          <p:cNvSpPr/>
          <p:nvPr/>
        </p:nvSpPr>
        <p:spPr>
          <a:xfrm>
            <a:off x="3513960" y="3371964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6" name="Google Shape;877;p44">
            <a:extLst>
              <a:ext uri="{FF2B5EF4-FFF2-40B4-BE49-F238E27FC236}">
                <a16:creationId xmlns:a16="http://schemas.microsoft.com/office/drawing/2014/main" id="{8E5E19C8-8285-7EB0-86B1-7CE9EF27C347}"/>
              </a:ext>
            </a:extLst>
          </p:cNvPr>
          <p:cNvSpPr txBox="1">
            <a:spLocks/>
          </p:cNvSpPr>
          <p:nvPr/>
        </p:nvSpPr>
        <p:spPr>
          <a:xfrm>
            <a:off x="4111437" y="3938596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B4B976D-CF37-929A-ABB1-A1F6D197D4C5}"/>
              </a:ext>
            </a:extLst>
          </p:cNvPr>
          <p:cNvSpPr/>
          <p:nvPr/>
        </p:nvSpPr>
        <p:spPr>
          <a:xfrm>
            <a:off x="3513960" y="3997497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3B3FB9A8-3A28-DBC5-ECB7-4311E6966F31}"/>
              </a:ext>
            </a:extLst>
          </p:cNvPr>
          <p:cNvSpPr/>
          <p:nvPr/>
        </p:nvSpPr>
        <p:spPr>
          <a:xfrm>
            <a:off x="1196340" y="1463079"/>
            <a:ext cx="254559" cy="731765"/>
          </a:xfrm>
          <a:prstGeom prst="leftBracket">
            <a:avLst/>
          </a:prstGeom>
          <a:ln w="76200">
            <a:solidFill>
              <a:srgbClr val="0279D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1F65D513-6D99-18F5-496D-3278E23EFC6C}"/>
              </a:ext>
            </a:extLst>
          </p:cNvPr>
          <p:cNvSpPr/>
          <p:nvPr/>
        </p:nvSpPr>
        <p:spPr>
          <a:xfrm>
            <a:off x="1233351" y="2835118"/>
            <a:ext cx="254559" cy="731765"/>
          </a:xfrm>
          <a:prstGeom prst="leftBracket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77;p44">
            <a:extLst>
              <a:ext uri="{FF2B5EF4-FFF2-40B4-BE49-F238E27FC236}">
                <a16:creationId xmlns:a16="http://schemas.microsoft.com/office/drawing/2014/main" id="{7546FE54-8549-E3F0-11C6-92754D3445E7}"/>
              </a:ext>
            </a:extLst>
          </p:cNvPr>
          <p:cNvSpPr txBox="1">
            <a:spLocks/>
          </p:cNvSpPr>
          <p:nvPr/>
        </p:nvSpPr>
        <p:spPr>
          <a:xfrm>
            <a:off x="126177" y="1610304"/>
            <a:ext cx="988941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altLang="ko-KR" sz="1100" b="1" dirty="0">
                <a:solidFill>
                  <a:srgbClr val="000000"/>
                </a:solidFill>
              </a:rPr>
              <a:t>root </a:t>
            </a:r>
            <a:r>
              <a:rPr lang="ko-KR" altLang="en-US" sz="1100" b="1" dirty="0">
                <a:solidFill>
                  <a:srgbClr val="000000"/>
                </a:solidFill>
              </a:rPr>
              <a:t>사용자</a:t>
            </a:r>
            <a:endParaRPr lang="en-US" altLang="ko-KR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877;p44">
            <a:extLst>
              <a:ext uri="{FF2B5EF4-FFF2-40B4-BE49-F238E27FC236}">
                <a16:creationId xmlns:a16="http://schemas.microsoft.com/office/drawing/2014/main" id="{3A5FF954-C989-C8AD-560D-49EEEB52300F}"/>
              </a:ext>
            </a:extLst>
          </p:cNvPr>
          <p:cNvSpPr txBox="1">
            <a:spLocks/>
          </p:cNvSpPr>
          <p:nvPr/>
        </p:nvSpPr>
        <p:spPr>
          <a:xfrm>
            <a:off x="69792" y="3063189"/>
            <a:ext cx="112294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ko-KR" altLang="en-US" b="1" dirty="0">
                <a:solidFill>
                  <a:srgbClr val="000000"/>
                </a:solidFill>
              </a:rPr>
              <a:t>일반</a:t>
            </a:r>
            <a:r>
              <a:rPr lang="en-US" altLang="ko-KR" b="1" dirty="0">
                <a:solidFill>
                  <a:srgbClr val="000000"/>
                </a:solidFill>
              </a:rPr>
              <a:t> </a:t>
            </a:r>
            <a:r>
              <a:rPr lang="ko-KR" altLang="en-US" b="1" dirty="0">
                <a:solidFill>
                  <a:srgbClr val="000000"/>
                </a:solidFill>
              </a:rPr>
              <a:t>사용자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9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별명 및 히스토리 기능</a:t>
            </a:r>
            <a:endParaRPr sz="3600" b="1" dirty="0"/>
          </a:p>
        </p:txBody>
      </p:sp>
      <p:sp>
        <p:nvSpPr>
          <p:cNvPr id="28" name="부제목 4">
            <a:extLst>
              <a:ext uri="{FF2B5EF4-FFF2-40B4-BE49-F238E27FC236}">
                <a16:creationId xmlns:a16="http://schemas.microsoft.com/office/drawing/2014/main" id="{961E80A5-BA76-AD4E-6184-3EE8F5276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</a:rPr>
              <a:t>alias </a:t>
            </a:r>
            <a:r>
              <a:rPr lang="ko-KR" altLang="en-US" sz="2000" dirty="0">
                <a:solidFill>
                  <a:srgbClr val="000000"/>
                </a:solidFill>
              </a:rPr>
              <a:t>명령어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스트링이 나타내는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명령에 대해 새로운 단어를 별명으로 정의</a:t>
            </a:r>
            <a:endParaRPr lang="en-US" altLang="ko-KR" sz="1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alias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스트링</a:t>
            </a:r>
            <a:endParaRPr lang="en-US" altLang="ko-KR" sz="1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alias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=ls –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alias h=history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alias list=ls –l</a:t>
            </a: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indent="-457200"/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 정의된 별명 해제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unalias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부제목 4">
            <a:extLst>
              <a:ext uri="{FF2B5EF4-FFF2-40B4-BE49-F238E27FC236}">
                <a16:creationId xmlns:a16="http://schemas.microsoft.com/office/drawing/2014/main" id="{2578A445-F033-EEC4-A1DB-C3AD262F5EE9}"/>
              </a:ext>
            </a:extLst>
          </p:cNvPr>
          <p:cNvSpPr txBox="1">
            <a:spLocks/>
          </p:cNvSpPr>
          <p:nvPr/>
        </p:nvSpPr>
        <p:spPr>
          <a:xfrm>
            <a:off x="5143500" y="4116045"/>
            <a:ext cx="2903220" cy="77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000" dirty="0">
                <a:solidFill>
                  <a:srgbClr val="000000"/>
                </a:solidFill>
              </a:rPr>
              <a:t>히스토리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history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1"/>
            <a:endParaRPr lang="en-US" altLang="ko-KR" sz="3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91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변수와 </a:t>
            </a:r>
            <a:r>
              <a:rPr lang="en-US" altLang="ko-KR" sz="2000" dirty="0">
                <a:solidFill>
                  <a:srgbClr val="000000"/>
                </a:solidFill>
              </a:rPr>
              <a:t>echo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쉘로 프로그래밍이 가능하며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언어이다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Google Shape;876;p44">
            <a:extLst>
              <a:ext uri="{FF2B5EF4-FFF2-40B4-BE49-F238E27FC236}">
                <a16:creationId xmlns:a16="http://schemas.microsoft.com/office/drawing/2014/main" id="{767972A7-7BF1-236C-3C24-AD05A4350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</p:spTree>
    <p:extLst>
      <p:ext uri="{BB962C8B-B14F-4D97-AF65-F5344CB8AC3E}">
        <p14:creationId xmlns:p14="http://schemas.microsoft.com/office/powerpoint/2010/main" val="365746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08BD9659-4A3A-EB6C-CF18-5E2D1E762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59" r="40315" b="67695"/>
          <a:stretch/>
        </p:blipFill>
        <p:spPr>
          <a:xfrm>
            <a:off x="593903" y="2025202"/>
            <a:ext cx="6580952" cy="3009540"/>
          </a:xfrm>
          <a:prstGeom prst="rect">
            <a:avLst/>
          </a:prstGeom>
        </p:spPr>
      </p:pic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변수와 </a:t>
            </a:r>
            <a:r>
              <a:rPr lang="en-US" altLang="ko-KR" sz="2000" dirty="0">
                <a:solidFill>
                  <a:srgbClr val="000000"/>
                </a:solidFill>
              </a:rPr>
              <a:t>echo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쉘로 프로그래밍이 가능하며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언어이다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10CD568-CF46-E674-8D9B-D71B5ADDFE95}"/>
              </a:ext>
            </a:extLst>
          </p:cNvPr>
          <p:cNvSpPr/>
          <p:nvPr/>
        </p:nvSpPr>
        <p:spPr>
          <a:xfrm rot="18208870">
            <a:off x="3995182" y="3669143"/>
            <a:ext cx="402956" cy="7516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877;p44">
            <a:extLst>
              <a:ext uri="{FF2B5EF4-FFF2-40B4-BE49-F238E27FC236}">
                <a16:creationId xmlns:a16="http://schemas.microsoft.com/office/drawing/2014/main" id="{6FD6AF7E-DCD0-BD9C-F598-9FA5B920B934}"/>
              </a:ext>
            </a:extLst>
          </p:cNvPr>
          <p:cNvSpPr txBox="1">
            <a:spLocks/>
          </p:cNvSpPr>
          <p:nvPr/>
        </p:nvSpPr>
        <p:spPr>
          <a:xfrm>
            <a:off x="1719898" y="3217285"/>
            <a:ext cx="6580952" cy="10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프로그래밍 언어가 </a:t>
            </a:r>
            <a:b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맞기는 하다</a:t>
            </a:r>
            <a:endParaRPr lang="en-US" altLang="ko-KR" sz="1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EC873D56-F100-404B-58B5-F4AED1627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</p:spTree>
    <p:extLst>
      <p:ext uri="{BB962C8B-B14F-4D97-AF65-F5344CB8AC3E}">
        <p14:creationId xmlns:p14="http://schemas.microsoft.com/office/powerpoint/2010/main" val="190303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변수와 </a:t>
            </a:r>
            <a:r>
              <a:rPr lang="en-US" altLang="ko-KR" sz="2000" dirty="0">
                <a:solidFill>
                  <a:srgbClr val="000000"/>
                </a:solidFill>
              </a:rPr>
              <a:t>echo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쉘로 프로그래밍이 가능하며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언어이다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예제와 같이 변수 저장 및 출력도 가능하다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ex1)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country=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korea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city=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seoul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echo $country $city</a:t>
            </a: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ex2)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$state=“Republic of Korea”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echo $state</a:t>
            </a: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21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991778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사전 정의 환경변수</a:t>
            </a:r>
            <a:endParaRPr lang="en-US" altLang="ko-KR" sz="20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altLang="ko-KR" sz="1800" dirty="0">
              <a:solidFill>
                <a:srgbClr val="000000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7E5E9F-D2E2-81F2-C040-1CCB51E1C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30738"/>
              </p:ext>
            </p:extLst>
          </p:nvPr>
        </p:nvGraphicFramePr>
        <p:xfrm>
          <a:off x="2009680" y="1596945"/>
          <a:ext cx="5366464" cy="2616200"/>
        </p:xfrm>
        <a:graphic>
          <a:graphicData uri="http://schemas.openxmlformats.org/drawingml/2006/table">
            <a:tbl>
              <a:tblPr firstRow="1" bandRow="1">
                <a:tableStyleId>{58A9CC33-BF2B-4A8C-B225-2B59882A0213}</a:tableStyleId>
              </a:tblPr>
              <a:tblGrid>
                <a:gridCol w="2683232">
                  <a:extLst>
                    <a:ext uri="{9D8B030D-6E8A-4147-A177-3AD203B41FA5}">
                      <a16:colId xmlns:a16="http://schemas.microsoft.com/office/drawing/2014/main" val="3219881735"/>
                    </a:ext>
                  </a:extLst>
                </a:gridCol>
                <a:gridCol w="2683232">
                  <a:extLst>
                    <a:ext uri="{9D8B030D-6E8A-4147-A177-3AD203B41FA5}">
                      <a16:colId xmlns:a16="http://schemas.microsoft.com/office/drawing/2014/main" val="1503609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D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8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$USER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8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$TERM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터미널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29327"/>
                  </a:ext>
                </a:extLst>
              </a:tr>
              <a:tr h="348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$PATH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디렉토리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3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$HOME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홈 디렉토리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1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$SHELL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로그인 쉘의 경로명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2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$HOSTNAME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호스트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21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67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991778"/>
            <a:ext cx="7734300" cy="4044975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</a:rPr>
              <a:t>export</a:t>
            </a:r>
            <a:r>
              <a:rPr lang="ko-KR" altLang="en-US" sz="2000" dirty="0">
                <a:solidFill>
                  <a:srgbClr val="000000"/>
                </a:solidFill>
              </a:rPr>
              <a:t> 명령어를 통해 실행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~/.</a:t>
            </a:r>
            <a:r>
              <a:rPr lang="en-US" altLang="ko-KR" sz="1800" dirty="0" err="1">
                <a:solidFill>
                  <a:srgbClr val="000000"/>
                </a:solidFill>
                <a:latin typeface="+mj-ea"/>
                <a:ea typeface="+mj-ea"/>
              </a:rPr>
              <a:t>bashrc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파일에다가 다음과 같이 환경변수를 추가하면 된다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export PATH="$PATH:/</a:t>
            </a:r>
            <a:r>
              <a:rPr lang="en-US" altLang="ko-KR" sz="1800" dirty="0" err="1">
                <a:solidFill>
                  <a:srgbClr val="000000"/>
                </a:solidFill>
                <a:latin typeface="+mj-ea"/>
                <a:ea typeface="+mj-ea"/>
              </a:rPr>
              <a:t>usr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프로그램 경로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/bin“</a:t>
            </a: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	(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대체로 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bin 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디렉토리로 환경변수 설정함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82600"/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환경변수 적용</a:t>
            </a:r>
            <a:endParaRPr lang="en-US" altLang="ko-KR" sz="20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939800" lvl="1"/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컴퓨터 재시작을 하거나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</a:p>
          <a:p>
            <a:pPr marL="939800" lvl="1"/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명령어를 이용해준다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(source .</a:t>
            </a:r>
            <a:r>
              <a:rPr lang="en-US" altLang="ko-KR" sz="2000" dirty="0" err="1">
                <a:solidFill>
                  <a:srgbClr val="000000"/>
                </a:solidFill>
                <a:latin typeface="+mj-ea"/>
                <a:ea typeface="+mj-ea"/>
              </a:rPr>
              <a:t>bashrc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altLang="ko-KR" sz="1800" dirty="0">
              <a:solidFill>
                <a:srgbClr val="000000"/>
              </a:solidFill>
            </a:endParaRPr>
          </a:p>
        </p:txBody>
      </p:sp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55E7C572-24F3-11BB-DAA0-2ED2FBF69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환경변수 설정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93938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Bash </a:t>
            </a:r>
            <a:r>
              <a:rPr lang="ko-KR" altLang="en-US" sz="3600" b="1" dirty="0"/>
              <a:t>쉘 스크립트</a:t>
            </a:r>
            <a:endParaRPr sz="36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AD40D5-6BA2-399A-C5B4-8AC814364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8"/>
          <a:stretch/>
        </p:blipFill>
        <p:spPr>
          <a:xfrm>
            <a:off x="959743" y="1215963"/>
            <a:ext cx="2783336" cy="1927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79859-6232-FB56-2D28-2B6E837C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314" r="1738" b="9552"/>
          <a:stretch/>
        </p:blipFill>
        <p:spPr>
          <a:xfrm>
            <a:off x="314793" y="3775650"/>
            <a:ext cx="4073236" cy="1091640"/>
          </a:xfrm>
          <a:prstGeom prst="rect">
            <a:avLst/>
          </a:prstGeom>
        </p:spPr>
      </p:pic>
      <p:sp>
        <p:nvSpPr>
          <p:cNvPr id="10" name="Google Shape;877;p44">
            <a:extLst>
              <a:ext uri="{FF2B5EF4-FFF2-40B4-BE49-F238E27FC236}">
                <a16:creationId xmlns:a16="http://schemas.microsoft.com/office/drawing/2014/main" id="{2422C9F7-964E-6005-ACC5-6A68E95B63FA}"/>
              </a:ext>
            </a:extLst>
          </p:cNvPr>
          <p:cNvSpPr txBox="1">
            <a:spLocks/>
          </p:cNvSpPr>
          <p:nvPr/>
        </p:nvSpPr>
        <p:spPr>
          <a:xfrm>
            <a:off x="4223860" y="1736095"/>
            <a:ext cx="4748690" cy="281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터미널에다가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일일히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작성하기 귀찮으면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스크립트로 저장해서 사용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된다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A5408C-354B-F490-ADBB-B2B8DFD6FC66}"/>
              </a:ext>
            </a:extLst>
          </p:cNvPr>
          <p:cNvSpPr/>
          <p:nvPr/>
        </p:nvSpPr>
        <p:spPr>
          <a:xfrm rot="5400000">
            <a:off x="2093283" y="3275077"/>
            <a:ext cx="516255" cy="484892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9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Bash </a:t>
            </a:r>
            <a:r>
              <a:rPr lang="ko-KR" altLang="en-US" sz="3600" b="1" dirty="0"/>
              <a:t>쉘 스크립트</a:t>
            </a:r>
            <a:endParaRPr sz="36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AD40D5-6BA2-399A-C5B4-8AC814364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8"/>
          <a:stretch/>
        </p:blipFill>
        <p:spPr>
          <a:xfrm>
            <a:off x="959743" y="1215963"/>
            <a:ext cx="2783336" cy="1927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79859-6232-FB56-2D28-2B6E837C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314" r="1738" b="9552"/>
          <a:stretch/>
        </p:blipFill>
        <p:spPr>
          <a:xfrm>
            <a:off x="314793" y="3775650"/>
            <a:ext cx="4073236" cy="1091640"/>
          </a:xfrm>
          <a:prstGeom prst="rect">
            <a:avLst/>
          </a:prstGeom>
        </p:spPr>
      </p:pic>
      <p:sp>
        <p:nvSpPr>
          <p:cNvPr id="10" name="Google Shape;877;p44">
            <a:extLst>
              <a:ext uri="{FF2B5EF4-FFF2-40B4-BE49-F238E27FC236}">
                <a16:creationId xmlns:a16="http://schemas.microsoft.com/office/drawing/2014/main" id="{2422C9F7-964E-6005-ACC5-6A68E95B63FA}"/>
              </a:ext>
            </a:extLst>
          </p:cNvPr>
          <p:cNvSpPr txBox="1">
            <a:spLocks/>
          </p:cNvSpPr>
          <p:nvPr/>
        </p:nvSpPr>
        <p:spPr>
          <a:xfrm>
            <a:off x="4223860" y="1736095"/>
            <a:ext cx="4748690" cy="281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터미널에다가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일일히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작성하기 귀찮으면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스크립트로 저장해서 사용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된다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쉘 스크립트 작성 방법은 구글에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 문법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검색하거나 좀 전의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“GNU Bash manual”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문법을 익히세요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A5408C-354B-F490-ADBB-B2B8DFD6FC66}"/>
              </a:ext>
            </a:extLst>
          </p:cNvPr>
          <p:cNvSpPr/>
          <p:nvPr/>
        </p:nvSpPr>
        <p:spPr>
          <a:xfrm rot="5400000">
            <a:off x="2093283" y="3275077"/>
            <a:ext cx="516255" cy="484892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" name="그림 1" descr="스케치, 그림, 일러스트레이션, 소설이(가) 표시된 사진&#10;&#10;자동 생성된 설명">
            <a:extLst>
              <a:ext uri="{FF2B5EF4-FFF2-40B4-BE49-F238E27FC236}">
                <a16:creationId xmlns:a16="http://schemas.microsoft.com/office/drawing/2014/main" id="{11D07A5E-499B-4914-DCE0-26C5CF551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40" y="1481177"/>
            <a:ext cx="4421529" cy="28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2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623508" y="1960080"/>
            <a:ext cx="5706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b="1" dirty="0"/>
              <a:t>04. Bash</a:t>
            </a:r>
            <a:r>
              <a:rPr lang="ko-KR" altLang="en-US" sz="4400" b="1" dirty="0"/>
              <a:t> 쉘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59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</a:t>
            </a:r>
            <a:endParaRPr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CD431-D1B0-FE47-6769-8B6CD90B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3587;p77">
            <a:extLst>
              <a:ext uri="{FF2B5EF4-FFF2-40B4-BE49-F238E27FC236}">
                <a16:creationId xmlns:a16="http://schemas.microsoft.com/office/drawing/2014/main" id="{B68419B7-142E-7CD1-E789-AB557F08E1AD}"/>
              </a:ext>
            </a:extLst>
          </p:cNvPr>
          <p:cNvSpPr txBox="1">
            <a:spLocks/>
          </p:cNvSpPr>
          <p:nvPr/>
        </p:nvSpPr>
        <p:spPr>
          <a:xfrm>
            <a:off x="1201500" y="1418114"/>
            <a:ext cx="616704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Unix shell history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쉘 </a:t>
            </a: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과정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별명 및 히스토리 기능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변수와 사전 정의 환경변수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설정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Unix shell history</a:t>
            </a:r>
            <a:endParaRPr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D6684-3B54-E3BE-E86B-7B234C53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4" y="1404938"/>
            <a:ext cx="581141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8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Unix shell history</a:t>
            </a:r>
            <a:endParaRPr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D6684-3B54-E3BE-E86B-7B234C53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4" y="1404938"/>
            <a:ext cx="581141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ED8A882F-0D42-2E19-897F-3F80ACB1E0CF}"/>
              </a:ext>
            </a:extLst>
          </p:cNvPr>
          <p:cNvSpPr/>
          <p:nvPr/>
        </p:nvSpPr>
        <p:spPr>
          <a:xfrm>
            <a:off x="3962400" y="1303020"/>
            <a:ext cx="662940" cy="457200"/>
          </a:xfrm>
          <a:prstGeom prst="donut">
            <a:avLst>
              <a:gd name="adj" fmla="val 162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1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D6684-3B54-E3BE-E86B-7B234C53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4" y="1404938"/>
            <a:ext cx="581141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ED8A882F-0D42-2E19-897F-3F80ACB1E0CF}"/>
              </a:ext>
            </a:extLst>
          </p:cNvPr>
          <p:cNvSpPr/>
          <p:nvPr/>
        </p:nvSpPr>
        <p:spPr>
          <a:xfrm>
            <a:off x="3962400" y="1303020"/>
            <a:ext cx="662940" cy="457200"/>
          </a:xfrm>
          <a:prstGeom prst="donut">
            <a:avLst>
              <a:gd name="adj" fmla="val 162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CB57F-FFC0-1079-F509-F8EB20E9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26" y="2324024"/>
            <a:ext cx="7290151" cy="15621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DC11FD-10CA-AF90-D29B-04D5B1F7ADDA}"/>
              </a:ext>
            </a:extLst>
          </p:cNvPr>
          <p:cNvSpPr/>
          <p:nvPr/>
        </p:nvSpPr>
        <p:spPr>
          <a:xfrm>
            <a:off x="1752600" y="3019809"/>
            <a:ext cx="815340" cy="890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6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sp>
        <p:nvSpPr>
          <p:cNvPr id="3" name="Google Shape;877;p44">
            <a:extLst>
              <a:ext uri="{FF2B5EF4-FFF2-40B4-BE49-F238E27FC236}">
                <a16:creationId xmlns:a16="http://schemas.microsoft.com/office/drawing/2014/main" id="{5EEEE9D3-464A-307B-165B-52F81C75C856}"/>
              </a:ext>
            </a:extLst>
          </p:cNvPr>
          <p:cNvSpPr txBox="1">
            <a:spLocks/>
          </p:cNvSpPr>
          <p:nvPr/>
        </p:nvSpPr>
        <p:spPr>
          <a:xfrm>
            <a:off x="4572000" y="1946815"/>
            <a:ext cx="4145280" cy="281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GNU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일부로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Bourne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shell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대체하기 위해 만들어진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Unix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계열 운영체제용 쉘이다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거의 모든 리눅스 배포판에 기본 쉘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깔려있다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9C81CD4-D919-42ED-7532-C96A76A1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1" y="1838181"/>
            <a:ext cx="4189709" cy="176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2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55CF7-A0C4-7D1D-D901-554FEA3C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0"/>
          <a:stretch/>
        </p:blipFill>
        <p:spPr>
          <a:xfrm>
            <a:off x="845821" y="1477956"/>
            <a:ext cx="3360420" cy="282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C117E-8AAC-142F-5F9D-0BC2B481CF80}"/>
              </a:ext>
            </a:extLst>
          </p:cNvPr>
          <p:cNvSpPr/>
          <p:nvPr/>
        </p:nvSpPr>
        <p:spPr>
          <a:xfrm>
            <a:off x="967740" y="3042669"/>
            <a:ext cx="5715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C9AE4E-96FF-8CB3-A8DF-4FC207DB45DD}"/>
              </a:ext>
            </a:extLst>
          </p:cNvPr>
          <p:cNvSpPr/>
          <p:nvPr/>
        </p:nvSpPr>
        <p:spPr>
          <a:xfrm>
            <a:off x="4206241" y="2750751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27BE8-D8CC-6328-4942-6F8805DD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1609101"/>
            <a:ext cx="3663494" cy="26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55CF7-A0C4-7D1D-D901-554FEA3C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0"/>
          <a:stretch/>
        </p:blipFill>
        <p:spPr>
          <a:xfrm>
            <a:off x="845821" y="1477956"/>
            <a:ext cx="3360420" cy="282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C117E-8AAC-142F-5F9D-0BC2B481CF80}"/>
              </a:ext>
            </a:extLst>
          </p:cNvPr>
          <p:cNvSpPr/>
          <p:nvPr/>
        </p:nvSpPr>
        <p:spPr>
          <a:xfrm>
            <a:off x="967740" y="3042669"/>
            <a:ext cx="5715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C9AE4E-96FF-8CB3-A8DF-4FC207DB45DD}"/>
              </a:ext>
            </a:extLst>
          </p:cNvPr>
          <p:cNvSpPr/>
          <p:nvPr/>
        </p:nvSpPr>
        <p:spPr>
          <a:xfrm>
            <a:off x="4206241" y="2750751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27BE8-D8CC-6328-4942-6F8805DD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1609101"/>
            <a:ext cx="3663494" cy="26943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0AFD5-E976-1894-4BFD-CCC9DCFCE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59" y="1096268"/>
            <a:ext cx="5473100" cy="389280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F2B115-E0FD-23C1-9550-984160568CC5}"/>
              </a:ext>
            </a:extLst>
          </p:cNvPr>
          <p:cNvSpPr/>
          <p:nvPr/>
        </p:nvSpPr>
        <p:spPr>
          <a:xfrm rot="18208870">
            <a:off x="3269287" y="2955822"/>
            <a:ext cx="402956" cy="7516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B9B72-4B2F-B7D7-23CF-2ED9F88E013E}"/>
              </a:ext>
            </a:extLst>
          </p:cNvPr>
          <p:cNvSpPr/>
          <p:nvPr/>
        </p:nvSpPr>
        <p:spPr>
          <a:xfrm>
            <a:off x="3811905" y="3604482"/>
            <a:ext cx="20539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81222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461</Words>
  <Application>Microsoft Office PowerPoint</Application>
  <PresentationFormat>화면 슬라이드 쇼(16:9)</PresentationFormat>
  <Paragraphs>105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Wingdings</vt:lpstr>
      <vt:lpstr>Fredoka One</vt:lpstr>
      <vt:lpstr>Arial</vt:lpstr>
      <vt:lpstr>Raleway</vt:lpstr>
      <vt:lpstr>Retato Slideshow by Slidesgo</vt:lpstr>
      <vt:lpstr>리눅스 튜터링</vt:lpstr>
      <vt:lpstr>04. Bash 쉘</vt:lpstr>
      <vt:lpstr>목차</vt:lpstr>
      <vt:lpstr>Unix shell history</vt:lpstr>
      <vt:lpstr>Unix shell history</vt:lpstr>
      <vt:lpstr>Ubuntu의 기본 쉘 Bash</vt:lpstr>
      <vt:lpstr>Ubuntu의 기본 쉘 Bash</vt:lpstr>
      <vt:lpstr>Ubuntu의 기본 쉘 Bash</vt:lpstr>
      <vt:lpstr>Ubuntu의 기본 쉘 Bash</vt:lpstr>
      <vt:lpstr>Ubuntu의 기본 쉘 Bash</vt:lpstr>
      <vt:lpstr>Bash 시작 과정</vt:lpstr>
      <vt:lpstr>별명 및 히스토리 기능</vt:lpstr>
      <vt:lpstr>변수와 사전 정의 환경변수(predefined environment variable)</vt:lpstr>
      <vt:lpstr>변수와 사전 정의 환경변수(predefined environment variable)</vt:lpstr>
      <vt:lpstr>변수와 사전 정의 환경변수(predefined environment variable)</vt:lpstr>
      <vt:lpstr>변수와 사전 정의 환경변수(predefined environment variable)</vt:lpstr>
      <vt:lpstr>환경변수 설정</vt:lpstr>
      <vt:lpstr>Bash 쉘 스크립트</vt:lpstr>
      <vt:lpstr>Bash 쉘 스크립트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기본 이론</dc:title>
  <dc:creator>이대은</dc:creator>
  <cp:lastModifiedBy>이대은</cp:lastModifiedBy>
  <cp:revision>120</cp:revision>
  <dcterms:modified xsi:type="dcterms:W3CDTF">2023-07-03T05:48:53Z</dcterms:modified>
</cp:coreProperties>
</file>